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62" r:id="rId3"/>
    <p:sldId id="257" r:id="rId4"/>
    <p:sldId id="258" r:id="rId5"/>
    <p:sldId id="259" r:id="rId6"/>
    <p:sldId id="260" r:id="rId7"/>
    <p:sldId id="261" r:id="rId8"/>
    <p:sldId id="263" r:id="rId9"/>
    <p:sldId id="268" r:id="rId10"/>
    <p:sldId id="264" r:id="rId11"/>
    <p:sldId id="265" r:id="rId12"/>
    <p:sldId id="266" r:id="rId13"/>
    <p:sldId id="267"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4694"/>
  </p:normalViewPr>
  <p:slideViewPr>
    <p:cSldViewPr snapToGrid="0" snapToObjects="1">
      <p:cViewPr varScale="1">
        <p:scale>
          <a:sx n="128" d="100"/>
          <a:sy n="128" d="100"/>
        </p:scale>
        <p:origin x="48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GB"/>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9/29/19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9/29/19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9/29/19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9/29/19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GB"/>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9/29/19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9/29/19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GB"/>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9/29/19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9/29/19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9/29/19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GB"/>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9/29/19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9/29/19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5586B75A-687E-405C-8A0B-8D00578BA2C3}" type="datetimeFigureOut">
              <a:rPr lang="en-US" dirty="0"/>
              <a:pPr/>
              <a:t>9/29/19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applewebdata://2646A10E-4C41-43B1-B397-2C54D0FB91FA/#_Toc20687269" TargetMode="External"/><Relationship Id="rId13" Type="http://schemas.openxmlformats.org/officeDocument/2006/relationships/hyperlink" Target="applewebdata://2646A10E-4C41-43B1-B397-2C54D0FB91FA/#_Toc20687274" TargetMode="External"/><Relationship Id="rId18" Type="http://schemas.openxmlformats.org/officeDocument/2006/relationships/hyperlink" Target="applewebdata://2646A10E-4C41-43B1-B397-2C54D0FB91FA/#_Toc20687279" TargetMode="External"/><Relationship Id="rId3" Type="http://schemas.openxmlformats.org/officeDocument/2006/relationships/hyperlink" Target="applewebdata://2646A10E-4C41-43B1-B397-2C54D0FB91FA/#_Toc20687264" TargetMode="External"/><Relationship Id="rId7" Type="http://schemas.openxmlformats.org/officeDocument/2006/relationships/hyperlink" Target="applewebdata://2646A10E-4C41-43B1-B397-2C54D0FB91FA/#_Toc20687268" TargetMode="External"/><Relationship Id="rId12" Type="http://schemas.openxmlformats.org/officeDocument/2006/relationships/hyperlink" Target="applewebdata://2646A10E-4C41-43B1-B397-2C54D0FB91FA/#_Toc20687273" TargetMode="External"/><Relationship Id="rId17" Type="http://schemas.openxmlformats.org/officeDocument/2006/relationships/hyperlink" Target="applewebdata://2646A10E-4C41-43B1-B397-2C54D0FB91FA/#_Toc20687278" TargetMode="External"/><Relationship Id="rId2" Type="http://schemas.openxmlformats.org/officeDocument/2006/relationships/hyperlink" Target="applewebdata://2646A10E-4C41-43B1-B397-2C54D0FB91FA/#_Toc20687263" TargetMode="External"/><Relationship Id="rId16" Type="http://schemas.openxmlformats.org/officeDocument/2006/relationships/hyperlink" Target="applewebdata://2646A10E-4C41-43B1-B397-2C54D0FB91FA/#_Toc20687277" TargetMode="External"/><Relationship Id="rId20" Type="http://schemas.openxmlformats.org/officeDocument/2006/relationships/hyperlink" Target="applewebdata://2646A10E-4C41-43B1-B397-2C54D0FB91FA/#_Toc20687281" TargetMode="External"/><Relationship Id="rId1" Type="http://schemas.openxmlformats.org/officeDocument/2006/relationships/slideLayout" Target="../slideLayouts/slideLayout2.xml"/><Relationship Id="rId6" Type="http://schemas.openxmlformats.org/officeDocument/2006/relationships/hyperlink" Target="applewebdata://2646A10E-4C41-43B1-B397-2C54D0FB91FA/#_Toc20687267" TargetMode="External"/><Relationship Id="rId11" Type="http://schemas.openxmlformats.org/officeDocument/2006/relationships/hyperlink" Target="applewebdata://2646A10E-4C41-43B1-B397-2C54D0FB91FA/#_Toc20687272" TargetMode="External"/><Relationship Id="rId5" Type="http://schemas.openxmlformats.org/officeDocument/2006/relationships/hyperlink" Target="applewebdata://2646A10E-4C41-43B1-B397-2C54D0FB91FA/#_Toc20687266" TargetMode="External"/><Relationship Id="rId15" Type="http://schemas.openxmlformats.org/officeDocument/2006/relationships/hyperlink" Target="applewebdata://2646A10E-4C41-43B1-B397-2C54D0FB91FA/#_Toc20687276" TargetMode="External"/><Relationship Id="rId10" Type="http://schemas.openxmlformats.org/officeDocument/2006/relationships/hyperlink" Target="applewebdata://2646A10E-4C41-43B1-B397-2C54D0FB91FA/#_Toc20687271" TargetMode="External"/><Relationship Id="rId19" Type="http://schemas.openxmlformats.org/officeDocument/2006/relationships/hyperlink" Target="applewebdata://2646A10E-4C41-43B1-B397-2C54D0FB91FA/#_Toc20687280" TargetMode="External"/><Relationship Id="rId4" Type="http://schemas.openxmlformats.org/officeDocument/2006/relationships/hyperlink" Target="applewebdata://2646A10E-4C41-43B1-B397-2C54D0FB91FA/#_Toc20687265" TargetMode="External"/><Relationship Id="rId9" Type="http://schemas.openxmlformats.org/officeDocument/2006/relationships/hyperlink" Target="applewebdata://2646A10E-4C41-43B1-B397-2C54D0FB91FA/#_Toc20687270" TargetMode="External"/><Relationship Id="rId14" Type="http://schemas.openxmlformats.org/officeDocument/2006/relationships/hyperlink" Target="applewebdata://2646A10E-4C41-43B1-B397-2C54D0FB91FA/#_Toc20687275"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United_Nations_Framework_Convention_on_Climate_Chang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79BD2-8A78-5844-BEEE-2DE8C1DE77AC}"/>
              </a:ext>
            </a:extLst>
          </p:cNvPr>
          <p:cNvSpPr>
            <a:spLocks noGrp="1"/>
          </p:cNvSpPr>
          <p:nvPr>
            <p:ph type="ctrTitle"/>
          </p:nvPr>
        </p:nvSpPr>
        <p:spPr/>
        <p:txBody>
          <a:bodyPr>
            <a:normAutofit/>
          </a:bodyPr>
          <a:lstStyle/>
          <a:p>
            <a:r>
              <a:rPr lang="en-US" sz="4800" dirty="0"/>
              <a:t>The Battle of Neighborhoods</a:t>
            </a:r>
            <a:br>
              <a:rPr lang="en-SG" sz="4800" dirty="0"/>
            </a:br>
            <a:r>
              <a:rPr lang="en-US" sz="4800" dirty="0"/>
              <a:t>The Electric Vehicle City</a:t>
            </a:r>
            <a:endParaRPr lang="en-SG" sz="4800" dirty="0"/>
          </a:p>
        </p:txBody>
      </p:sp>
      <p:sp>
        <p:nvSpPr>
          <p:cNvPr id="3" name="Subtitle 2">
            <a:extLst>
              <a:ext uri="{FF2B5EF4-FFF2-40B4-BE49-F238E27FC236}">
                <a16:creationId xmlns:a16="http://schemas.microsoft.com/office/drawing/2014/main" id="{F315B172-1A21-9345-85A1-F160E07FA591}"/>
              </a:ext>
            </a:extLst>
          </p:cNvPr>
          <p:cNvSpPr>
            <a:spLocks noGrp="1"/>
          </p:cNvSpPr>
          <p:nvPr>
            <p:ph type="subTitle" idx="1"/>
          </p:nvPr>
        </p:nvSpPr>
        <p:spPr>
          <a:xfrm>
            <a:off x="463909" y="5121085"/>
            <a:ext cx="7636481" cy="438467"/>
          </a:xfrm>
        </p:spPr>
        <p:txBody>
          <a:bodyPr>
            <a:normAutofit/>
          </a:bodyPr>
          <a:lstStyle/>
          <a:p>
            <a:r>
              <a:rPr lang="en-GB" b="1" dirty="0"/>
              <a:t>SUBMITTED BY</a:t>
            </a:r>
            <a:r>
              <a:rPr lang="en-SG" b="1" dirty="0"/>
              <a:t> </a:t>
            </a:r>
            <a:r>
              <a:rPr lang="en-GB" b="1" dirty="0"/>
              <a:t>MUHAMMAD DANIAL AFIQ BIN ABDULLAH</a:t>
            </a:r>
            <a:endParaRPr lang="en-SG" b="1" dirty="0"/>
          </a:p>
        </p:txBody>
      </p:sp>
      <p:sp>
        <p:nvSpPr>
          <p:cNvPr id="4" name="TextBox 3">
            <a:extLst>
              <a:ext uri="{FF2B5EF4-FFF2-40B4-BE49-F238E27FC236}">
                <a16:creationId xmlns:a16="http://schemas.microsoft.com/office/drawing/2014/main" id="{D70954CC-B43C-5F48-884E-EA3A921D53E6}"/>
              </a:ext>
            </a:extLst>
          </p:cNvPr>
          <p:cNvSpPr txBox="1"/>
          <p:nvPr/>
        </p:nvSpPr>
        <p:spPr>
          <a:xfrm>
            <a:off x="9342783" y="1063486"/>
            <a:ext cx="2693504" cy="2031325"/>
          </a:xfrm>
          <a:prstGeom prst="rect">
            <a:avLst/>
          </a:prstGeom>
          <a:noFill/>
        </p:spPr>
        <p:txBody>
          <a:bodyPr wrap="square" rtlCol="0">
            <a:spAutoFit/>
          </a:bodyPr>
          <a:lstStyle/>
          <a:p>
            <a:r>
              <a:rPr lang="en-GB" b="1" dirty="0"/>
              <a:t>A capstone project report presented for the requirements of the </a:t>
            </a:r>
            <a:r>
              <a:rPr lang="en-US" b="1" dirty="0"/>
              <a:t>Coursera Applied Data Science Professional Certificate</a:t>
            </a:r>
            <a:endParaRPr lang="en-SG" b="1" dirty="0"/>
          </a:p>
          <a:p>
            <a:endParaRPr lang="en-US" dirty="0"/>
          </a:p>
        </p:txBody>
      </p:sp>
    </p:spTree>
    <p:extLst>
      <p:ext uri="{BB962C8B-B14F-4D97-AF65-F5344CB8AC3E}">
        <p14:creationId xmlns:p14="http://schemas.microsoft.com/office/powerpoint/2010/main" val="41979226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6F802-F3F2-5446-8229-93B995570B12}"/>
              </a:ext>
            </a:extLst>
          </p:cNvPr>
          <p:cNvSpPr>
            <a:spLocks noGrp="1"/>
          </p:cNvSpPr>
          <p:nvPr>
            <p:ph type="title"/>
          </p:nvPr>
        </p:nvSpPr>
        <p:spPr/>
        <p:txBody>
          <a:bodyPr/>
          <a:lstStyle/>
          <a:p>
            <a:r>
              <a:rPr lang="en-US" b="1" dirty="0"/>
              <a:t>4 Predictive Modelling</a:t>
            </a:r>
            <a:br>
              <a:rPr lang="en-SG" b="1" dirty="0"/>
            </a:br>
            <a:endParaRPr lang="en-US" dirty="0"/>
          </a:p>
        </p:txBody>
      </p:sp>
      <p:sp>
        <p:nvSpPr>
          <p:cNvPr id="3" name="Content Placeholder 2">
            <a:extLst>
              <a:ext uri="{FF2B5EF4-FFF2-40B4-BE49-F238E27FC236}">
                <a16:creationId xmlns:a16="http://schemas.microsoft.com/office/drawing/2014/main" id="{316AF94F-C91A-8742-ADE3-085D70E67745}"/>
              </a:ext>
            </a:extLst>
          </p:cNvPr>
          <p:cNvSpPr>
            <a:spLocks noGrp="1"/>
          </p:cNvSpPr>
          <p:nvPr>
            <p:ph idx="1"/>
          </p:nvPr>
        </p:nvSpPr>
        <p:spPr/>
        <p:txBody>
          <a:bodyPr/>
          <a:lstStyle/>
          <a:p>
            <a:r>
              <a:rPr lang="en-US" dirty="0"/>
              <a:t>The chosen predictive model used in this analysis is k-means clustering. </a:t>
            </a:r>
          </a:p>
          <a:p>
            <a:r>
              <a:rPr lang="en-US" dirty="0"/>
              <a:t>Using the explore function, the most common venue categories in each neighborhood are determined </a:t>
            </a:r>
          </a:p>
          <a:p>
            <a:r>
              <a:rPr lang="en-US" dirty="0"/>
              <a:t>using these features to group the neighborhoods into clusters using k-means cluster algorithms.</a:t>
            </a:r>
            <a:endParaRPr lang="en-SG" dirty="0"/>
          </a:p>
          <a:p>
            <a:endParaRPr lang="en-US" dirty="0"/>
          </a:p>
        </p:txBody>
      </p:sp>
    </p:spTree>
    <p:extLst>
      <p:ext uri="{BB962C8B-B14F-4D97-AF65-F5344CB8AC3E}">
        <p14:creationId xmlns:p14="http://schemas.microsoft.com/office/powerpoint/2010/main" val="502003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4906E-19C6-1A40-B22D-D41F877F1728}"/>
              </a:ext>
            </a:extLst>
          </p:cNvPr>
          <p:cNvSpPr>
            <a:spLocks noGrp="1"/>
          </p:cNvSpPr>
          <p:nvPr>
            <p:ph type="title"/>
          </p:nvPr>
        </p:nvSpPr>
        <p:spPr/>
        <p:txBody>
          <a:bodyPr/>
          <a:lstStyle/>
          <a:p>
            <a:r>
              <a:rPr lang="en-US" b="1" dirty="0"/>
              <a:t>4.1 Oslo Venue Analyzation</a:t>
            </a:r>
            <a:endParaRPr lang="en-US" dirty="0"/>
          </a:p>
        </p:txBody>
      </p:sp>
      <p:sp>
        <p:nvSpPr>
          <p:cNvPr id="3" name="Content Placeholder 2">
            <a:extLst>
              <a:ext uri="{FF2B5EF4-FFF2-40B4-BE49-F238E27FC236}">
                <a16:creationId xmlns:a16="http://schemas.microsoft.com/office/drawing/2014/main" id="{DE4933FB-D60A-CC4A-A621-FD500764F320}"/>
              </a:ext>
            </a:extLst>
          </p:cNvPr>
          <p:cNvSpPr>
            <a:spLocks noGrp="1"/>
          </p:cNvSpPr>
          <p:nvPr>
            <p:ph idx="1"/>
          </p:nvPr>
        </p:nvSpPr>
        <p:spPr/>
        <p:txBody>
          <a:bodyPr/>
          <a:lstStyle/>
          <a:p>
            <a:r>
              <a:rPr lang="en-US" dirty="0"/>
              <a:t>The Oslo venues surrounding each station are grouped by venue type. </a:t>
            </a:r>
          </a:p>
          <a:p>
            <a:r>
              <a:rPr lang="en-US" dirty="0"/>
              <a:t>A function is used to rank the venues into top 10 most common venues. </a:t>
            </a:r>
          </a:p>
          <a:p>
            <a:r>
              <a:rPr lang="en-US" dirty="0"/>
              <a:t>These venues are then run through the k-means cluster algorithm with a setting of 5 clusters.</a:t>
            </a:r>
          </a:p>
          <a:p>
            <a:r>
              <a:rPr lang="en-US" dirty="0"/>
              <a:t> These clusters are then inserted into the table with listed charging stations to determine their cluster category. </a:t>
            </a:r>
          </a:p>
          <a:p>
            <a:r>
              <a:rPr lang="en-US" dirty="0"/>
              <a:t>Folium is then used to visualize their cluster.</a:t>
            </a:r>
            <a:endParaRPr lang="en-SG" dirty="0"/>
          </a:p>
          <a:p>
            <a:endParaRPr lang="en-US" dirty="0"/>
          </a:p>
        </p:txBody>
      </p:sp>
    </p:spTree>
    <p:extLst>
      <p:ext uri="{BB962C8B-B14F-4D97-AF65-F5344CB8AC3E}">
        <p14:creationId xmlns:p14="http://schemas.microsoft.com/office/powerpoint/2010/main" val="1380614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99943-49FE-8E4B-A18D-650517A027FF}"/>
              </a:ext>
            </a:extLst>
          </p:cNvPr>
          <p:cNvSpPr>
            <a:spLocks noGrp="1"/>
          </p:cNvSpPr>
          <p:nvPr>
            <p:ph type="title"/>
          </p:nvPr>
        </p:nvSpPr>
        <p:spPr/>
        <p:txBody>
          <a:bodyPr/>
          <a:lstStyle/>
          <a:p>
            <a:r>
              <a:rPr lang="en-US" b="1" dirty="0"/>
              <a:t>4.1 Oslo Venue </a:t>
            </a:r>
            <a:r>
              <a:rPr lang="en-US" b="1" dirty="0" err="1"/>
              <a:t>Visualisation</a:t>
            </a:r>
            <a:endParaRPr lang="en-US" dirty="0"/>
          </a:p>
        </p:txBody>
      </p:sp>
      <p:pic>
        <p:nvPicPr>
          <p:cNvPr id="4" name="Picture 3">
            <a:extLst>
              <a:ext uri="{FF2B5EF4-FFF2-40B4-BE49-F238E27FC236}">
                <a16:creationId xmlns:a16="http://schemas.microsoft.com/office/drawing/2014/main" id="{69E7CFB7-8A43-2D49-AC79-F95B16DC349B}"/>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609836" y="924339"/>
            <a:ext cx="8893737" cy="5188226"/>
          </a:xfrm>
          <a:prstGeom prst="rect">
            <a:avLst/>
          </a:prstGeom>
        </p:spPr>
      </p:pic>
      <p:sp>
        <p:nvSpPr>
          <p:cNvPr id="7" name="Rectangle 6">
            <a:extLst>
              <a:ext uri="{FF2B5EF4-FFF2-40B4-BE49-F238E27FC236}">
                <a16:creationId xmlns:a16="http://schemas.microsoft.com/office/drawing/2014/main" id="{C2E0401A-4853-004A-8F80-818FDA19E318}"/>
              </a:ext>
            </a:extLst>
          </p:cNvPr>
          <p:cNvSpPr/>
          <p:nvPr/>
        </p:nvSpPr>
        <p:spPr>
          <a:xfrm>
            <a:off x="3609836" y="555007"/>
            <a:ext cx="5720733" cy="369332"/>
          </a:xfrm>
          <a:prstGeom prst="rect">
            <a:avLst/>
          </a:prstGeom>
        </p:spPr>
        <p:txBody>
          <a:bodyPr wrap="none">
            <a:spAutoFit/>
          </a:bodyPr>
          <a:lstStyle/>
          <a:p>
            <a:r>
              <a:rPr lang="en-US" dirty="0">
                <a:solidFill>
                  <a:srgbClr val="000000"/>
                </a:solidFill>
                <a:latin typeface="Cambria" panose="02040503050406030204" pitchFamily="18" charset="0"/>
                <a:ea typeface="Calibri" panose="020F0502020204030204" pitchFamily="34" charset="0"/>
                <a:cs typeface="Times New Roman" panose="02020603050405020304" pitchFamily="18" charset="0"/>
              </a:rPr>
              <a:t>The markers in red are the location of charging stations.</a:t>
            </a:r>
            <a:r>
              <a:rPr lang="en-SG" dirty="0"/>
              <a:t> </a:t>
            </a:r>
            <a:endParaRPr lang="en-US" dirty="0"/>
          </a:p>
        </p:txBody>
      </p:sp>
    </p:spTree>
    <p:extLst>
      <p:ext uri="{BB962C8B-B14F-4D97-AF65-F5344CB8AC3E}">
        <p14:creationId xmlns:p14="http://schemas.microsoft.com/office/powerpoint/2010/main" val="36076654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AEDC1-E4C1-4940-A450-76B6990CA536}"/>
              </a:ext>
            </a:extLst>
          </p:cNvPr>
          <p:cNvSpPr>
            <a:spLocks noGrp="1"/>
          </p:cNvSpPr>
          <p:nvPr>
            <p:ph type="title"/>
          </p:nvPr>
        </p:nvSpPr>
        <p:spPr/>
        <p:txBody>
          <a:bodyPr/>
          <a:lstStyle/>
          <a:p>
            <a:r>
              <a:rPr lang="en-US" b="1" dirty="0"/>
              <a:t>4.1.1 Oslo Clusters</a:t>
            </a:r>
            <a:endParaRPr lang="en-US" dirty="0"/>
          </a:p>
        </p:txBody>
      </p:sp>
      <p:sp>
        <p:nvSpPr>
          <p:cNvPr id="3" name="Content Placeholder 2">
            <a:extLst>
              <a:ext uri="{FF2B5EF4-FFF2-40B4-BE49-F238E27FC236}">
                <a16:creationId xmlns:a16="http://schemas.microsoft.com/office/drawing/2014/main" id="{763768A4-D132-664F-AF0B-4616A5F95429}"/>
              </a:ext>
            </a:extLst>
          </p:cNvPr>
          <p:cNvSpPr>
            <a:spLocks noGrp="1"/>
          </p:cNvSpPr>
          <p:nvPr>
            <p:ph idx="1"/>
          </p:nvPr>
        </p:nvSpPr>
        <p:spPr>
          <a:xfrm>
            <a:off x="3680424" y="298174"/>
            <a:ext cx="7315200" cy="6211955"/>
          </a:xfrm>
        </p:spPr>
        <p:txBody>
          <a:bodyPr>
            <a:normAutofit lnSpcReduction="10000"/>
          </a:bodyPr>
          <a:lstStyle/>
          <a:p>
            <a:r>
              <a:rPr lang="en-US" dirty="0"/>
              <a:t>Cluster 0 (Red)</a:t>
            </a:r>
            <a:endParaRPr lang="en-SG" dirty="0"/>
          </a:p>
          <a:p>
            <a:pPr lvl="1"/>
            <a:r>
              <a:rPr lang="en-US" dirty="0"/>
              <a:t>Cluster zero is made of venues that are meant for sports activities such as Gym, Soccer Field and Athletics &amp; Sports. </a:t>
            </a:r>
          </a:p>
          <a:p>
            <a:pPr lvl="1"/>
            <a:r>
              <a:rPr lang="en-US" dirty="0"/>
              <a:t>This cluster are also surrounded with a wide variety of bars, cafes and restaurants. </a:t>
            </a:r>
          </a:p>
          <a:p>
            <a:pPr lvl="1"/>
            <a:r>
              <a:rPr lang="en-US" dirty="0"/>
              <a:t>The charging station is strategically placed to serve the needs of Gym goers and those who do sports.</a:t>
            </a:r>
          </a:p>
          <a:p>
            <a:pPr marL="502920" lvl="1" indent="0">
              <a:buNone/>
            </a:pPr>
            <a:endParaRPr lang="en-SG" dirty="0"/>
          </a:p>
          <a:p>
            <a:r>
              <a:rPr lang="en-US" dirty="0"/>
              <a:t>Cluster 1(Purple)</a:t>
            </a:r>
            <a:endParaRPr lang="en-SG" dirty="0"/>
          </a:p>
          <a:p>
            <a:pPr lvl="1"/>
            <a:r>
              <a:rPr lang="en-US" dirty="0"/>
              <a:t>Cluster 1 has the 1st common venue for all charging stations in the cluster as Grocery stores. </a:t>
            </a:r>
          </a:p>
          <a:p>
            <a:pPr lvl="1"/>
            <a:r>
              <a:rPr lang="en-US" dirty="0"/>
              <a:t>The EV stations there are strategically placed for commuters who enter these cluster locations for groceries.</a:t>
            </a:r>
          </a:p>
          <a:p>
            <a:pPr marL="502920" lvl="1" indent="0">
              <a:buNone/>
            </a:pPr>
            <a:endParaRPr lang="en-SG" dirty="0"/>
          </a:p>
          <a:p>
            <a:r>
              <a:rPr lang="en-US" dirty="0"/>
              <a:t>Cluster 2 (cyan blue)</a:t>
            </a:r>
            <a:endParaRPr lang="en-SG" dirty="0"/>
          </a:p>
          <a:p>
            <a:pPr lvl="1"/>
            <a:r>
              <a:rPr lang="en-US" dirty="0"/>
              <a:t>Cluster two is located close to Bus stations and metros. </a:t>
            </a:r>
          </a:p>
          <a:p>
            <a:pPr lvl="1"/>
            <a:r>
              <a:rPr lang="en-US" dirty="0"/>
              <a:t>Surrounding this convenient and accessible locations are food and beverage establishments, malls and areas of leisurely activity. </a:t>
            </a:r>
          </a:p>
          <a:p>
            <a:pPr lvl="1"/>
            <a:r>
              <a:rPr lang="en-US" dirty="0"/>
              <a:t>These areas will see high daily traffic as such drivers with EV can conveniently charge their vehicle whilst running errands or shopping.</a:t>
            </a:r>
            <a:endParaRPr lang="en-SG" dirty="0"/>
          </a:p>
        </p:txBody>
      </p:sp>
    </p:spTree>
    <p:extLst>
      <p:ext uri="{BB962C8B-B14F-4D97-AF65-F5344CB8AC3E}">
        <p14:creationId xmlns:p14="http://schemas.microsoft.com/office/powerpoint/2010/main" val="22537281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AEDC1-E4C1-4940-A450-76B6990CA536}"/>
              </a:ext>
            </a:extLst>
          </p:cNvPr>
          <p:cNvSpPr>
            <a:spLocks noGrp="1"/>
          </p:cNvSpPr>
          <p:nvPr>
            <p:ph type="title"/>
          </p:nvPr>
        </p:nvSpPr>
        <p:spPr/>
        <p:txBody>
          <a:bodyPr/>
          <a:lstStyle/>
          <a:p>
            <a:r>
              <a:rPr lang="en-US" b="1" dirty="0"/>
              <a:t>4.1.1 Oslo Clusters</a:t>
            </a:r>
            <a:endParaRPr lang="en-US" dirty="0"/>
          </a:p>
        </p:txBody>
      </p:sp>
      <p:sp>
        <p:nvSpPr>
          <p:cNvPr id="3" name="Content Placeholder 2">
            <a:extLst>
              <a:ext uri="{FF2B5EF4-FFF2-40B4-BE49-F238E27FC236}">
                <a16:creationId xmlns:a16="http://schemas.microsoft.com/office/drawing/2014/main" id="{763768A4-D132-664F-AF0B-4616A5F95429}"/>
              </a:ext>
            </a:extLst>
          </p:cNvPr>
          <p:cNvSpPr>
            <a:spLocks noGrp="1"/>
          </p:cNvSpPr>
          <p:nvPr>
            <p:ph idx="1"/>
          </p:nvPr>
        </p:nvSpPr>
        <p:spPr>
          <a:xfrm>
            <a:off x="3680424" y="298175"/>
            <a:ext cx="7315200" cy="5974510"/>
          </a:xfrm>
        </p:spPr>
        <p:txBody>
          <a:bodyPr>
            <a:normAutofit/>
          </a:bodyPr>
          <a:lstStyle/>
          <a:p>
            <a:pPr>
              <a:lnSpc>
                <a:spcPct val="110000"/>
              </a:lnSpc>
            </a:pPr>
            <a:r>
              <a:rPr lang="en-US" dirty="0"/>
              <a:t>Cluster 3 (green)</a:t>
            </a:r>
            <a:endParaRPr lang="en-SG" dirty="0"/>
          </a:p>
          <a:p>
            <a:pPr lvl="1">
              <a:lnSpc>
                <a:spcPct val="110000"/>
              </a:lnSpc>
            </a:pPr>
            <a:r>
              <a:rPr lang="en-US" dirty="0"/>
              <a:t>Cluster 3 is a location filled with a variety of food and beverage establishments. </a:t>
            </a:r>
          </a:p>
          <a:p>
            <a:pPr lvl="1">
              <a:lnSpc>
                <a:spcPct val="110000"/>
              </a:lnSpc>
            </a:pPr>
            <a:r>
              <a:rPr lang="en-US" dirty="0"/>
              <a:t>These are areas people visit for meals and gatherings. </a:t>
            </a:r>
          </a:p>
          <a:p>
            <a:pPr lvl="1">
              <a:lnSpc>
                <a:spcPct val="110000"/>
              </a:lnSpc>
            </a:pPr>
            <a:r>
              <a:rPr lang="en-US" dirty="0"/>
              <a:t>Strategically EV charging stations can serve commuters needs as they frequent such cluster locations.</a:t>
            </a:r>
          </a:p>
          <a:p>
            <a:pPr marL="502920" lvl="1" indent="0">
              <a:lnSpc>
                <a:spcPct val="110000"/>
              </a:lnSpc>
              <a:buNone/>
            </a:pPr>
            <a:endParaRPr lang="en-SG" dirty="0"/>
          </a:p>
          <a:p>
            <a:pPr>
              <a:lnSpc>
                <a:spcPct val="110000"/>
              </a:lnSpc>
            </a:pPr>
            <a:r>
              <a:rPr lang="en-US" dirty="0"/>
              <a:t>Cluster 4 (orange)</a:t>
            </a:r>
            <a:endParaRPr lang="en-SG" dirty="0"/>
          </a:p>
          <a:p>
            <a:pPr lvl="1">
              <a:lnSpc>
                <a:spcPct val="110000"/>
              </a:lnSpc>
            </a:pPr>
            <a:r>
              <a:rPr lang="en-SG" dirty="0"/>
              <a:t>Cluster 4 has a single station which serves primarily the crowds that go to the soccer stadium. </a:t>
            </a:r>
          </a:p>
          <a:p>
            <a:pPr lvl="1">
              <a:lnSpc>
                <a:spcPct val="110000"/>
              </a:lnSpc>
            </a:pPr>
            <a:r>
              <a:rPr lang="en-SG" dirty="0"/>
              <a:t>Since games are hosted on weekends the peak periods are presumably on weekends as such a single station should suffice the neighbourhood’s needs. </a:t>
            </a:r>
          </a:p>
          <a:p>
            <a:pPr lvl="1">
              <a:lnSpc>
                <a:spcPct val="110000"/>
              </a:lnSpc>
            </a:pPr>
            <a:r>
              <a:rPr lang="en-SG" dirty="0"/>
              <a:t>Grocery store shoppers who live in that area have the station to depend on as well.</a:t>
            </a:r>
          </a:p>
        </p:txBody>
      </p:sp>
    </p:spTree>
    <p:extLst>
      <p:ext uri="{BB962C8B-B14F-4D97-AF65-F5344CB8AC3E}">
        <p14:creationId xmlns:p14="http://schemas.microsoft.com/office/powerpoint/2010/main" val="29580661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0650C-9FFB-D44B-A7F5-8B27391FE690}"/>
              </a:ext>
            </a:extLst>
          </p:cNvPr>
          <p:cNvSpPr>
            <a:spLocks noGrp="1"/>
          </p:cNvSpPr>
          <p:nvPr>
            <p:ph type="title"/>
          </p:nvPr>
        </p:nvSpPr>
        <p:spPr/>
        <p:txBody>
          <a:bodyPr/>
          <a:lstStyle/>
          <a:p>
            <a:r>
              <a:rPr lang="en-US" b="1" dirty="0"/>
              <a:t>4.2 Singapore Venue Analysis and </a:t>
            </a:r>
            <a:r>
              <a:rPr lang="en-US" b="1" dirty="0" err="1"/>
              <a:t>Visualisation</a:t>
            </a:r>
            <a:endParaRPr lang="en-US" dirty="0"/>
          </a:p>
        </p:txBody>
      </p:sp>
      <p:sp>
        <p:nvSpPr>
          <p:cNvPr id="3" name="Content Placeholder 2">
            <a:extLst>
              <a:ext uri="{FF2B5EF4-FFF2-40B4-BE49-F238E27FC236}">
                <a16:creationId xmlns:a16="http://schemas.microsoft.com/office/drawing/2014/main" id="{102607A5-A418-984D-9DD0-63263F4C0ECD}"/>
              </a:ext>
            </a:extLst>
          </p:cNvPr>
          <p:cNvSpPr>
            <a:spLocks noGrp="1"/>
          </p:cNvSpPr>
          <p:nvPr>
            <p:ph idx="1"/>
          </p:nvPr>
        </p:nvSpPr>
        <p:spPr>
          <a:xfrm>
            <a:off x="3740059" y="417861"/>
            <a:ext cx="7315200" cy="904044"/>
          </a:xfrm>
        </p:spPr>
        <p:txBody>
          <a:bodyPr>
            <a:normAutofit lnSpcReduction="10000"/>
          </a:bodyPr>
          <a:lstStyle/>
          <a:p>
            <a:r>
              <a:rPr lang="en-US" dirty="0"/>
              <a:t>Similar ranking and k-cluster algorithms were done on Singapore venue data sets however these venues are surrounding neighborhoods in Singapore.</a:t>
            </a:r>
            <a:endParaRPr lang="en-SG" dirty="0"/>
          </a:p>
        </p:txBody>
      </p:sp>
      <p:pic>
        <p:nvPicPr>
          <p:cNvPr id="4" name="Picture 3">
            <a:extLst>
              <a:ext uri="{FF2B5EF4-FFF2-40B4-BE49-F238E27FC236}">
                <a16:creationId xmlns:a16="http://schemas.microsoft.com/office/drawing/2014/main" id="{EF63642A-FC73-4048-9644-7A54BF590724}"/>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740058" y="1284167"/>
            <a:ext cx="7922515" cy="4788642"/>
          </a:xfrm>
          <a:prstGeom prst="rect">
            <a:avLst/>
          </a:prstGeom>
        </p:spPr>
      </p:pic>
    </p:spTree>
    <p:extLst>
      <p:ext uri="{BB962C8B-B14F-4D97-AF65-F5344CB8AC3E}">
        <p14:creationId xmlns:p14="http://schemas.microsoft.com/office/powerpoint/2010/main" val="3685046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09EEE-A399-7949-B21A-ADD7B3939B24}"/>
              </a:ext>
            </a:extLst>
          </p:cNvPr>
          <p:cNvSpPr>
            <a:spLocks noGrp="1"/>
          </p:cNvSpPr>
          <p:nvPr>
            <p:ph type="title"/>
          </p:nvPr>
        </p:nvSpPr>
        <p:spPr/>
        <p:txBody>
          <a:bodyPr/>
          <a:lstStyle/>
          <a:p>
            <a:r>
              <a:rPr lang="en-US" b="1" dirty="0"/>
              <a:t>4.2.1 Singapore Cluster</a:t>
            </a:r>
            <a:endParaRPr lang="en-US" dirty="0"/>
          </a:p>
        </p:txBody>
      </p:sp>
      <p:sp>
        <p:nvSpPr>
          <p:cNvPr id="3" name="Content Placeholder 2">
            <a:extLst>
              <a:ext uri="{FF2B5EF4-FFF2-40B4-BE49-F238E27FC236}">
                <a16:creationId xmlns:a16="http://schemas.microsoft.com/office/drawing/2014/main" id="{0DDDA6C1-B3D3-FC44-8DF9-A32F3D4C5683}"/>
              </a:ext>
            </a:extLst>
          </p:cNvPr>
          <p:cNvSpPr>
            <a:spLocks noGrp="1"/>
          </p:cNvSpPr>
          <p:nvPr>
            <p:ph idx="1"/>
          </p:nvPr>
        </p:nvSpPr>
        <p:spPr>
          <a:xfrm>
            <a:off x="3548270" y="795130"/>
            <a:ext cx="8110330" cy="5189618"/>
          </a:xfrm>
        </p:spPr>
        <p:txBody>
          <a:bodyPr>
            <a:normAutofit fontScale="85000" lnSpcReduction="20000"/>
          </a:bodyPr>
          <a:lstStyle/>
          <a:p>
            <a:pPr marL="0" indent="0">
              <a:buNone/>
            </a:pPr>
            <a:r>
              <a:rPr lang="en-US" dirty="0"/>
              <a:t>Cluster 0</a:t>
            </a:r>
            <a:endParaRPr lang="en-SG" dirty="0"/>
          </a:p>
          <a:p>
            <a:r>
              <a:rPr lang="en-US" dirty="0"/>
              <a:t>Cluster zero is the farming area of Singapore</a:t>
            </a:r>
          </a:p>
          <a:p>
            <a:r>
              <a:rPr lang="en-US" dirty="0"/>
              <a:t>This cluster has no charging stations for EV cars due to its isolated location.</a:t>
            </a:r>
          </a:p>
          <a:p>
            <a:r>
              <a:rPr lang="en-US" dirty="0"/>
              <a:t>Should Singapore convert their delivery trucks to and from the farms to electric, this cluster could be a potential area for installation. </a:t>
            </a:r>
          </a:p>
          <a:p>
            <a:r>
              <a:rPr lang="en-US" dirty="0"/>
              <a:t>Just like in Oslo where the single cluster (cluster 4) with the stadium has a single electric charging station, this particular structure could use at least 1.</a:t>
            </a:r>
            <a:endParaRPr lang="en-SG" dirty="0"/>
          </a:p>
          <a:p>
            <a:pPr marL="0" indent="0">
              <a:buNone/>
            </a:pPr>
            <a:endParaRPr lang="en-SG" dirty="0"/>
          </a:p>
          <a:p>
            <a:pPr marL="0" indent="0">
              <a:buNone/>
            </a:pPr>
            <a:r>
              <a:rPr lang="en-US" dirty="0"/>
              <a:t>Cluster 1(Purple)</a:t>
            </a:r>
            <a:endParaRPr lang="en-SG" dirty="0"/>
          </a:p>
          <a:p>
            <a:r>
              <a:rPr lang="en-US" dirty="0"/>
              <a:t>In cluster 1, the cluster includes multiple hotels and amenities for tourists. </a:t>
            </a:r>
          </a:p>
          <a:p>
            <a:r>
              <a:rPr lang="en-US" dirty="0"/>
              <a:t>The area is surrounded with food and beverage establishments. </a:t>
            </a:r>
          </a:p>
          <a:p>
            <a:r>
              <a:rPr lang="en-US" dirty="0"/>
              <a:t>Pharmacies, gyms and shopping centers are located within this cluster. </a:t>
            </a:r>
          </a:p>
          <a:p>
            <a:r>
              <a:rPr lang="en-US" dirty="0" err="1"/>
              <a:t>BlueSG</a:t>
            </a:r>
            <a:r>
              <a:rPr lang="en-US" dirty="0"/>
              <a:t> has strategically placed multiple stations here for ride sharing purposes. </a:t>
            </a:r>
          </a:p>
          <a:p>
            <a:r>
              <a:rPr lang="en-US" dirty="0"/>
              <a:t>Should ride sharing companies enter the competition with EV cars, this cluster should be the focus. </a:t>
            </a:r>
          </a:p>
          <a:p>
            <a:r>
              <a:rPr lang="en-US" dirty="0"/>
              <a:t>This cluster is similar to Oslo's cluster 3 where there are multiple restaurants which is a proven case where larger numbers of charging stations can be focused.</a:t>
            </a:r>
            <a:endParaRPr lang="en-SG" dirty="0"/>
          </a:p>
        </p:txBody>
      </p:sp>
    </p:spTree>
    <p:extLst>
      <p:ext uri="{BB962C8B-B14F-4D97-AF65-F5344CB8AC3E}">
        <p14:creationId xmlns:p14="http://schemas.microsoft.com/office/powerpoint/2010/main" val="3395630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FCAF2-9C77-7647-8EF2-14D576302DE9}"/>
              </a:ext>
            </a:extLst>
          </p:cNvPr>
          <p:cNvSpPr>
            <a:spLocks noGrp="1"/>
          </p:cNvSpPr>
          <p:nvPr>
            <p:ph type="title"/>
          </p:nvPr>
        </p:nvSpPr>
        <p:spPr/>
        <p:txBody>
          <a:bodyPr/>
          <a:lstStyle/>
          <a:p>
            <a:r>
              <a:rPr lang="en-US" b="1" dirty="0"/>
              <a:t>4.2.1 Singapore Cluster</a:t>
            </a:r>
            <a:endParaRPr lang="en-US" dirty="0"/>
          </a:p>
        </p:txBody>
      </p:sp>
      <p:sp>
        <p:nvSpPr>
          <p:cNvPr id="3" name="Content Placeholder 2">
            <a:extLst>
              <a:ext uri="{FF2B5EF4-FFF2-40B4-BE49-F238E27FC236}">
                <a16:creationId xmlns:a16="http://schemas.microsoft.com/office/drawing/2014/main" id="{F1575541-31B8-C540-B36D-14232E83B982}"/>
              </a:ext>
            </a:extLst>
          </p:cNvPr>
          <p:cNvSpPr>
            <a:spLocks noGrp="1"/>
          </p:cNvSpPr>
          <p:nvPr>
            <p:ph idx="1"/>
          </p:nvPr>
        </p:nvSpPr>
        <p:spPr>
          <a:xfrm>
            <a:off x="3588027" y="367748"/>
            <a:ext cx="8110330" cy="5824330"/>
          </a:xfrm>
        </p:spPr>
        <p:txBody>
          <a:bodyPr>
            <a:normAutofit fontScale="70000" lnSpcReduction="20000"/>
          </a:bodyPr>
          <a:lstStyle/>
          <a:p>
            <a:pPr marL="0" indent="0">
              <a:buNone/>
            </a:pPr>
            <a:r>
              <a:rPr lang="en-US" dirty="0"/>
              <a:t>Cluster 2 (cyan blue)</a:t>
            </a:r>
            <a:endParaRPr lang="en-SG" dirty="0"/>
          </a:p>
          <a:p>
            <a:r>
              <a:rPr lang="en-US" dirty="0"/>
              <a:t>Cluster 2 is a cluster with a football stadium and Yoga Studio which stands out the most. </a:t>
            </a:r>
          </a:p>
          <a:p>
            <a:r>
              <a:rPr lang="en-US" dirty="0"/>
              <a:t>These locations have restaurants and eateries to meet the needs of physical activities. </a:t>
            </a:r>
          </a:p>
          <a:p>
            <a:r>
              <a:rPr lang="en-US" dirty="0"/>
              <a:t>The East location has 0 EV charging stations and the least represented in Singapore. </a:t>
            </a:r>
          </a:p>
          <a:p>
            <a:r>
              <a:rPr lang="en-US" dirty="0"/>
              <a:t>These towns have parks and beaches which would promote lesser car use and are popular bicycle towns.</a:t>
            </a:r>
          </a:p>
          <a:p>
            <a:r>
              <a:rPr lang="en-US" dirty="0"/>
              <a:t> To improve the environment in that area promotion of electric cars and the installation of more charging stations within park and beach areas.</a:t>
            </a:r>
          </a:p>
          <a:p>
            <a:endParaRPr lang="en-SG" dirty="0"/>
          </a:p>
          <a:p>
            <a:pPr marL="0" indent="0">
              <a:buNone/>
            </a:pPr>
            <a:r>
              <a:rPr lang="en-US" dirty="0"/>
              <a:t>Cluster 3 (green)</a:t>
            </a:r>
            <a:endParaRPr lang="en-SG" dirty="0"/>
          </a:p>
          <a:p>
            <a:r>
              <a:rPr lang="en-US" dirty="0"/>
              <a:t>Cluster 3 are areas with eateries and restaurants.</a:t>
            </a:r>
          </a:p>
          <a:p>
            <a:r>
              <a:rPr lang="en-US" dirty="0"/>
              <a:t> These locations are food and beverage clusters. </a:t>
            </a:r>
          </a:p>
          <a:p>
            <a:r>
              <a:rPr lang="en-US" dirty="0" err="1"/>
              <a:t>BlueSg</a:t>
            </a:r>
            <a:r>
              <a:rPr lang="en-US" dirty="0"/>
              <a:t> has EV stations within these clusters however some areas are underserved however should alternative companies plan to enter the market for more electric cars and stations, these areas could be potential areas for expansion.</a:t>
            </a:r>
          </a:p>
          <a:p>
            <a:endParaRPr lang="en-SG" dirty="0"/>
          </a:p>
          <a:p>
            <a:pPr marL="0" indent="0">
              <a:buNone/>
            </a:pPr>
            <a:r>
              <a:rPr lang="en-SG" dirty="0"/>
              <a:t>Cluster 4 (orange)</a:t>
            </a:r>
          </a:p>
          <a:p>
            <a:r>
              <a:rPr lang="en-SG" dirty="0"/>
              <a:t>Cluster four is a cluster for local delicacies, coffee shops and cafes. </a:t>
            </a:r>
          </a:p>
          <a:p>
            <a:r>
              <a:rPr lang="en-SG" dirty="0"/>
              <a:t>These locations do not have enough stations to serve an increase in electric car increase. </a:t>
            </a:r>
          </a:p>
          <a:p>
            <a:r>
              <a:rPr lang="en-SG" dirty="0"/>
              <a:t>Similar to cluster 3 in Oslo these locations are possible locations to increase charging stations to serve the needs of consumers.</a:t>
            </a:r>
          </a:p>
        </p:txBody>
      </p:sp>
    </p:spTree>
    <p:extLst>
      <p:ext uri="{BB962C8B-B14F-4D97-AF65-F5344CB8AC3E}">
        <p14:creationId xmlns:p14="http://schemas.microsoft.com/office/powerpoint/2010/main" val="128521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AE1B3-32F6-854B-844E-BD157A7E67F5}"/>
              </a:ext>
            </a:extLst>
          </p:cNvPr>
          <p:cNvSpPr>
            <a:spLocks noGrp="1"/>
          </p:cNvSpPr>
          <p:nvPr>
            <p:ph type="title"/>
          </p:nvPr>
        </p:nvSpPr>
        <p:spPr/>
        <p:txBody>
          <a:bodyPr/>
          <a:lstStyle/>
          <a:p>
            <a:r>
              <a:rPr lang="en-US" dirty="0"/>
              <a:t>5 Conclusion</a:t>
            </a:r>
          </a:p>
        </p:txBody>
      </p:sp>
      <p:sp>
        <p:nvSpPr>
          <p:cNvPr id="3" name="Content Placeholder 2">
            <a:extLst>
              <a:ext uri="{FF2B5EF4-FFF2-40B4-BE49-F238E27FC236}">
                <a16:creationId xmlns:a16="http://schemas.microsoft.com/office/drawing/2014/main" id="{4A55F576-FA57-394A-B6CD-AF666B3B0131}"/>
              </a:ext>
            </a:extLst>
          </p:cNvPr>
          <p:cNvSpPr>
            <a:spLocks noGrp="1"/>
          </p:cNvSpPr>
          <p:nvPr>
            <p:ph idx="1"/>
          </p:nvPr>
        </p:nvSpPr>
        <p:spPr>
          <a:xfrm>
            <a:off x="3581033" y="755374"/>
            <a:ext cx="7858906" cy="5307496"/>
          </a:xfrm>
        </p:spPr>
        <p:txBody>
          <a:bodyPr>
            <a:normAutofit/>
          </a:bodyPr>
          <a:lstStyle/>
          <a:p>
            <a:r>
              <a:rPr lang="en-US" dirty="0"/>
              <a:t>Oslo is a proven model city should Singapore choose to adopt electric vehicles. </a:t>
            </a:r>
          </a:p>
          <a:p>
            <a:r>
              <a:rPr lang="en-US" dirty="0"/>
              <a:t>Other factors that may affect these EVCM locations:</a:t>
            </a:r>
          </a:p>
          <a:p>
            <a:pPr lvl="1"/>
            <a:r>
              <a:rPr lang="en-US" dirty="0"/>
              <a:t>should be placed in widespread locations to avoid traffic jams and congestion </a:t>
            </a:r>
          </a:p>
          <a:p>
            <a:pPr lvl="1"/>
            <a:r>
              <a:rPr lang="en-US" dirty="0"/>
              <a:t>multi story housing apartments, housing areas could be possible locations.</a:t>
            </a:r>
          </a:p>
          <a:p>
            <a:pPr lvl="1"/>
            <a:r>
              <a:rPr lang="en-US" dirty="0"/>
              <a:t>prices of EVs become are more affordable than fossil fuel vehicles. </a:t>
            </a:r>
            <a:endParaRPr lang="en-SG" dirty="0"/>
          </a:p>
          <a:p>
            <a:r>
              <a:rPr lang="en-US" dirty="0"/>
              <a:t>The number of electrical charging stations should however be an area of further analysis. </a:t>
            </a:r>
          </a:p>
          <a:p>
            <a:pPr lvl="1"/>
            <a:r>
              <a:rPr lang="en-US" dirty="0"/>
              <a:t>many other factors can affect a model of the number of EVCMs required.</a:t>
            </a:r>
          </a:p>
          <a:p>
            <a:pPr lvl="1"/>
            <a:r>
              <a:rPr lang="en-US" dirty="0"/>
              <a:t>GDP</a:t>
            </a:r>
          </a:p>
          <a:p>
            <a:pPr lvl="1"/>
            <a:r>
              <a:rPr lang="en-US" dirty="0"/>
              <a:t>Taxes for such vehicles</a:t>
            </a:r>
          </a:p>
          <a:p>
            <a:pPr lvl="1"/>
            <a:r>
              <a:rPr lang="en-US" dirty="0"/>
              <a:t>COE prices </a:t>
            </a:r>
          </a:p>
          <a:p>
            <a:pPr lvl="1"/>
            <a:r>
              <a:rPr lang="en-US" dirty="0"/>
              <a:t>Governmental legislation</a:t>
            </a:r>
          </a:p>
        </p:txBody>
      </p:sp>
    </p:spTree>
    <p:extLst>
      <p:ext uri="{BB962C8B-B14F-4D97-AF65-F5344CB8AC3E}">
        <p14:creationId xmlns:p14="http://schemas.microsoft.com/office/powerpoint/2010/main" val="40399324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7356E-0344-8A4C-863D-48F955826D7A}"/>
              </a:ext>
            </a:extLst>
          </p:cNvPr>
          <p:cNvSpPr>
            <a:spLocks noGrp="1"/>
          </p:cNvSpPr>
          <p:nvPr>
            <p:ph type="title"/>
          </p:nvPr>
        </p:nvSpPr>
        <p:spPr/>
        <p:txBody>
          <a:bodyPr/>
          <a:lstStyle/>
          <a:p>
            <a:r>
              <a:rPr lang="en-US" dirty="0"/>
              <a:t>Content Page</a:t>
            </a:r>
          </a:p>
        </p:txBody>
      </p:sp>
      <p:sp>
        <p:nvSpPr>
          <p:cNvPr id="4" name="Rectangle 1">
            <a:extLst>
              <a:ext uri="{FF2B5EF4-FFF2-40B4-BE49-F238E27FC236}">
                <a16:creationId xmlns:a16="http://schemas.microsoft.com/office/drawing/2014/main" id="{58485FF5-2BC2-2A47-9579-B5B364A89757}"/>
              </a:ext>
            </a:extLst>
          </p:cNvPr>
          <p:cNvSpPr>
            <a:spLocks noGrp="1" noChangeArrowheads="1"/>
          </p:cNvSpPr>
          <p:nvPr>
            <p:ph idx="1"/>
          </p:nvPr>
        </p:nvSpPr>
        <p:spPr bwMode="auto">
          <a:xfrm>
            <a:off x="3869268" y="200951"/>
            <a:ext cx="7630306" cy="6232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tabLst>
                <a:tab pos="5721350" algn="r"/>
              </a:tabLst>
              <a:defRPr>
                <a:solidFill>
                  <a:schemeClr val="tx1"/>
                </a:solidFill>
                <a:latin typeface="Arial" panose="020B0604020202020204" pitchFamily="34" charset="0"/>
              </a:defRPr>
            </a:lvl1pPr>
            <a:lvl2pPr eaLnBrk="0" fontAlgn="base" hangingPunct="0">
              <a:spcBef>
                <a:spcPct val="0"/>
              </a:spcBef>
              <a:spcAft>
                <a:spcPct val="0"/>
              </a:spcAft>
              <a:tabLst>
                <a:tab pos="5721350" algn="r"/>
              </a:tabLst>
              <a:defRPr>
                <a:solidFill>
                  <a:schemeClr val="tx1"/>
                </a:solidFill>
                <a:latin typeface="Arial" panose="020B0604020202020204" pitchFamily="34" charset="0"/>
              </a:defRPr>
            </a:lvl2pPr>
            <a:lvl3pPr eaLnBrk="0" fontAlgn="base" hangingPunct="0">
              <a:spcBef>
                <a:spcPct val="0"/>
              </a:spcBef>
              <a:spcAft>
                <a:spcPct val="0"/>
              </a:spcAft>
              <a:tabLst>
                <a:tab pos="5721350" algn="r"/>
              </a:tabLst>
              <a:defRPr>
                <a:solidFill>
                  <a:schemeClr val="tx1"/>
                </a:solidFill>
                <a:latin typeface="Arial" panose="020B0604020202020204" pitchFamily="34" charset="0"/>
              </a:defRPr>
            </a:lvl3pPr>
            <a:lvl4pPr eaLnBrk="0" fontAlgn="base" hangingPunct="0">
              <a:spcBef>
                <a:spcPct val="0"/>
              </a:spcBef>
              <a:spcAft>
                <a:spcPct val="0"/>
              </a:spcAft>
              <a:tabLst>
                <a:tab pos="5721350" algn="r"/>
              </a:tabLst>
              <a:defRPr>
                <a:solidFill>
                  <a:schemeClr val="tx1"/>
                </a:solidFill>
                <a:latin typeface="Arial" panose="020B0604020202020204" pitchFamily="34" charset="0"/>
              </a:defRPr>
            </a:lvl4pPr>
            <a:lvl5pPr eaLnBrk="0" fontAlgn="base" hangingPunct="0">
              <a:spcBef>
                <a:spcPct val="0"/>
              </a:spcBef>
              <a:spcAft>
                <a:spcPct val="0"/>
              </a:spcAft>
              <a:tabLst>
                <a:tab pos="5721350" algn="r"/>
              </a:tabLst>
              <a:defRPr>
                <a:solidFill>
                  <a:schemeClr val="tx1"/>
                </a:solidFill>
                <a:latin typeface="Arial" panose="020B0604020202020204" pitchFamily="34" charset="0"/>
              </a:defRPr>
            </a:lvl5pPr>
            <a:lvl6pPr eaLnBrk="0" fontAlgn="base" hangingPunct="0">
              <a:spcBef>
                <a:spcPct val="0"/>
              </a:spcBef>
              <a:spcAft>
                <a:spcPct val="0"/>
              </a:spcAft>
              <a:tabLst>
                <a:tab pos="5721350" algn="r"/>
              </a:tabLst>
              <a:defRPr>
                <a:solidFill>
                  <a:schemeClr val="tx1"/>
                </a:solidFill>
                <a:latin typeface="Arial" panose="020B0604020202020204" pitchFamily="34" charset="0"/>
              </a:defRPr>
            </a:lvl6pPr>
            <a:lvl7pPr eaLnBrk="0" fontAlgn="base" hangingPunct="0">
              <a:spcBef>
                <a:spcPct val="0"/>
              </a:spcBef>
              <a:spcAft>
                <a:spcPct val="0"/>
              </a:spcAft>
              <a:tabLst>
                <a:tab pos="5721350" algn="r"/>
              </a:tabLst>
              <a:defRPr>
                <a:solidFill>
                  <a:schemeClr val="tx1"/>
                </a:solidFill>
                <a:latin typeface="Arial" panose="020B0604020202020204" pitchFamily="34" charset="0"/>
              </a:defRPr>
            </a:lvl7pPr>
            <a:lvl8pPr eaLnBrk="0" fontAlgn="base" hangingPunct="0">
              <a:spcBef>
                <a:spcPct val="0"/>
              </a:spcBef>
              <a:spcAft>
                <a:spcPct val="0"/>
              </a:spcAft>
              <a:tabLst>
                <a:tab pos="5721350" algn="r"/>
              </a:tabLst>
              <a:defRPr>
                <a:solidFill>
                  <a:schemeClr val="tx1"/>
                </a:solidFill>
                <a:latin typeface="Arial" panose="020B0604020202020204" pitchFamily="34" charset="0"/>
              </a:defRPr>
            </a:lvl8pPr>
            <a:lvl9pPr eaLnBrk="0" fontAlgn="base" hangingPunct="0">
              <a:spcBef>
                <a:spcPct val="0"/>
              </a:spcBef>
              <a:spcAft>
                <a:spcPct val="0"/>
              </a:spcAft>
              <a:tabLst>
                <a:tab pos="5721350" algn="r"/>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1"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rPr>
              <a:t>1</a:t>
            </a:r>
            <a:r>
              <a:rPr kumimoji="0" lang="en-US" altLang="en-US" sz="1400" b="0" i="0" u="sng" strike="noStrike" cap="none" normalizeH="0" baseline="0" dirty="0">
                <a:ln>
                  <a:noFill/>
                </a:ln>
                <a:effectLst/>
                <a:latin typeface="Cambria" panose="02040503050406030204" pitchFamily="18" charset="0"/>
                <a:ea typeface="Times New Roman" panose="02020603050405020304" pitchFamily="18" charset="0"/>
                <a:cs typeface="Times New Roman" panose="02020603050405020304" pitchFamily="18" charset="0"/>
                <a:hlinkClick r:id="rId2">
                  <a:extLst>
                    <a:ext uri="{A12FA001-AC4F-418D-AE19-62706E023703}">
                      <ahyp:hlinkClr xmlns:ahyp="http://schemas.microsoft.com/office/drawing/2018/hyperlinkcolor" val="tx"/>
                    </a:ext>
                  </a:extLst>
                </a:hlinkClick>
              </a:rPr>
              <a:t>	</a:t>
            </a:r>
            <a:r>
              <a:rPr kumimoji="0" lang="en-US" altLang="en-US" sz="1400" b="0" i="1"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rPr>
              <a:t>Introduction</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1.1 Background</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1.2 Aim</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1.3 Data</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1"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2 Methodology</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7">
                  <a:extLst>
                    <a:ext uri="{A12FA001-AC4F-418D-AE19-62706E023703}">
                      <ahyp:hlinkClr xmlns:ahyp="http://schemas.microsoft.com/office/drawing/2018/hyperlinkcolor" val="tx"/>
                    </a:ext>
                  </a:extLst>
                </a:hlinkClick>
              </a:rPr>
              <a:t>2.1</a:t>
            </a:r>
            <a:r>
              <a:rPr kumimoji="0" lang="en-US" altLang="en-US" sz="1400" b="0" i="0" u="sng" strike="noStrike" cap="none" normalizeH="0" baseline="0" dirty="0">
                <a:ln>
                  <a:noFill/>
                </a:ln>
                <a:effectLst/>
                <a:latin typeface="Cambria" panose="02040503050406030204" pitchFamily="18" charset="0"/>
                <a:ea typeface="Times New Roman" panose="02020603050405020304" pitchFamily="18" charset="0"/>
                <a:cs typeface="Times New Roman" panose="02020603050405020304" pitchFamily="18" charset="0"/>
                <a:hlinkClick r:id="rId7">
                  <a:extLst>
                    <a:ext uri="{A12FA001-AC4F-418D-AE19-62706E023703}">
                      <ahyp:hlinkClr xmlns:ahyp="http://schemas.microsoft.com/office/drawing/2018/hyperlinkcolor" val="tx"/>
                    </a:ext>
                  </a:extLst>
                </a:hlinkClick>
              </a:rPr>
              <a:t>	</a:t>
            </a: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7">
                  <a:extLst>
                    <a:ext uri="{A12FA001-AC4F-418D-AE19-62706E023703}">
                      <ahyp:hlinkClr xmlns:ahyp="http://schemas.microsoft.com/office/drawing/2018/hyperlinkcolor" val="tx"/>
                    </a:ext>
                  </a:extLst>
                </a:hlinkClick>
              </a:rPr>
              <a:t>Data Cleaning</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8">
                  <a:extLst>
                    <a:ext uri="{A12FA001-AC4F-418D-AE19-62706E023703}">
                      <ahyp:hlinkClr xmlns:ahyp="http://schemas.microsoft.com/office/drawing/2018/hyperlinkcolor" val="tx"/>
                    </a:ext>
                  </a:extLst>
                </a:hlinkClick>
              </a:rPr>
              <a:t>2.1.1 Car Data</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9">
                  <a:extLst>
                    <a:ext uri="{A12FA001-AC4F-418D-AE19-62706E023703}">
                      <ahyp:hlinkClr xmlns:ahyp="http://schemas.microsoft.com/office/drawing/2018/hyperlinkcolor" val="tx"/>
                    </a:ext>
                  </a:extLst>
                </a:hlinkClick>
              </a:rPr>
              <a:t>2.1.2 Oslo EV Station Location Data</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10">
                  <a:extLst>
                    <a:ext uri="{A12FA001-AC4F-418D-AE19-62706E023703}">
                      <ahyp:hlinkClr xmlns:ahyp="http://schemas.microsoft.com/office/drawing/2018/hyperlinkcolor" val="tx"/>
                    </a:ext>
                  </a:extLst>
                </a:hlinkClick>
              </a:rPr>
              <a:t>2.1.3 Singapore EV Charging Station Location Data</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11">
                  <a:extLst>
                    <a:ext uri="{A12FA001-AC4F-418D-AE19-62706E023703}">
                      <ahyp:hlinkClr xmlns:ahyp="http://schemas.microsoft.com/office/drawing/2018/hyperlinkcolor" val="tx"/>
                    </a:ext>
                  </a:extLst>
                </a:hlinkClick>
              </a:rPr>
              <a:t>2.2</a:t>
            </a:r>
            <a:r>
              <a:rPr kumimoji="0" lang="en-US" altLang="en-US" sz="1400" b="0" i="0" u="sng" strike="noStrike" cap="none" normalizeH="0" baseline="0" dirty="0">
                <a:ln>
                  <a:noFill/>
                </a:ln>
                <a:effectLst/>
                <a:latin typeface="Cambria" panose="02040503050406030204" pitchFamily="18" charset="0"/>
                <a:ea typeface="Times New Roman" panose="02020603050405020304" pitchFamily="18" charset="0"/>
                <a:cs typeface="Times New Roman" panose="02020603050405020304" pitchFamily="18" charset="0"/>
                <a:hlinkClick r:id="rId11">
                  <a:extLst>
                    <a:ext uri="{A12FA001-AC4F-418D-AE19-62706E023703}">
                      <ahyp:hlinkClr xmlns:ahyp="http://schemas.microsoft.com/office/drawing/2018/hyperlinkcolor" val="tx"/>
                    </a:ext>
                  </a:extLst>
                </a:hlinkClick>
              </a:rPr>
              <a:t>	</a:t>
            </a: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11">
                  <a:extLst>
                    <a:ext uri="{A12FA001-AC4F-418D-AE19-62706E023703}">
                      <ahyp:hlinkClr xmlns:ahyp="http://schemas.microsoft.com/office/drawing/2018/hyperlinkcolor" val="tx"/>
                    </a:ext>
                  </a:extLst>
                </a:hlinkClick>
              </a:rPr>
              <a:t>Feature Selection</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1"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12">
                  <a:extLst>
                    <a:ext uri="{A12FA001-AC4F-418D-AE19-62706E023703}">
                      <ahyp:hlinkClr xmlns:ahyp="http://schemas.microsoft.com/office/drawing/2018/hyperlinkcolor" val="tx"/>
                    </a:ext>
                  </a:extLst>
                </a:hlinkClick>
              </a:rPr>
              <a:t>3 Exploratory Data Analysis</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13">
                  <a:extLst>
                    <a:ext uri="{A12FA001-AC4F-418D-AE19-62706E023703}">
                      <ahyp:hlinkClr xmlns:ahyp="http://schemas.microsoft.com/office/drawing/2018/hyperlinkcolor" val="tx"/>
                    </a:ext>
                  </a:extLst>
                </a:hlinkClick>
              </a:rPr>
              <a:t>3.1 Car Population Singapore vs Oslo</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14">
                  <a:extLst>
                    <a:ext uri="{A12FA001-AC4F-418D-AE19-62706E023703}">
                      <ahyp:hlinkClr xmlns:ahyp="http://schemas.microsoft.com/office/drawing/2018/hyperlinkcolor" val="tx"/>
                    </a:ext>
                  </a:extLst>
                </a:hlinkClick>
              </a:rPr>
              <a:t>3.2 Electric Vehicle charging stations</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1"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15">
                  <a:extLst>
                    <a:ext uri="{A12FA001-AC4F-418D-AE19-62706E023703}">
                      <ahyp:hlinkClr xmlns:ahyp="http://schemas.microsoft.com/office/drawing/2018/hyperlinkcolor" val="tx"/>
                    </a:ext>
                  </a:extLst>
                </a:hlinkClick>
              </a:rPr>
              <a:t>4 Predictive Modelling</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16">
                  <a:extLst>
                    <a:ext uri="{A12FA001-AC4F-418D-AE19-62706E023703}">
                      <ahyp:hlinkClr xmlns:ahyp="http://schemas.microsoft.com/office/drawing/2018/hyperlinkcolor" val="tx"/>
                    </a:ext>
                  </a:extLst>
                </a:hlinkClick>
              </a:rPr>
              <a:t>4.1 Oslo Venue Analyzation</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17">
                  <a:extLst>
                    <a:ext uri="{A12FA001-AC4F-418D-AE19-62706E023703}">
                      <ahyp:hlinkClr xmlns:ahyp="http://schemas.microsoft.com/office/drawing/2018/hyperlinkcolor" val="tx"/>
                    </a:ext>
                  </a:extLst>
                </a:hlinkClick>
              </a:rPr>
              <a:t>4.1.1 Oslo Clusters</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18">
                  <a:extLst>
                    <a:ext uri="{A12FA001-AC4F-418D-AE19-62706E023703}">
                      <ahyp:hlinkClr xmlns:ahyp="http://schemas.microsoft.com/office/drawing/2018/hyperlinkcolor" val="tx"/>
                    </a:ext>
                  </a:extLst>
                </a:hlinkClick>
              </a:rPr>
              <a:t>4.2 Singapore Venue Analysis</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0"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19">
                  <a:extLst>
                    <a:ext uri="{A12FA001-AC4F-418D-AE19-62706E023703}">
                      <ahyp:hlinkClr xmlns:ahyp="http://schemas.microsoft.com/office/drawing/2018/hyperlinkcolor" val="tx"/>
                    </a:ext>
                  </a:extLst>
                </a:hlinkClick>
              </a:rPr>
              <a:t>4.2.1 Singapore Cluster</a:t>
            </a:r>
            <a:endParaRPr kumimoji="0" lang="en-US" altLang="en-US" sz="900" b="0" i="0" u="sng" strike="noStrike" cap="none" normalizeH="0" baseline="0" dirty="0">
              <a:ln>
                <a:noFill/>
              </a:ln>
              <a:effectLst/>
            </a:endParaRPr>
          </a:p>
          <a:p>
            <a:pPr marL="0" marR="0" lvl="0" indent="0" algn="l" defTabSz="914400" rtl="0" eaLnBrk="0" fontAlgn="base" latinLnBrk="0" hangingPunct="0">
              <a:lnSpc>
                <a:spcPct val="150000"/>
              </a:lnSpc>
              <a:spcBef>
                <a:spcPct val="0"/>
              </a:spcBef>
              <a:spcAft>
                <a:spcPct val="0"/>
              </a:spcAft>
              <a:buClrTx/>
              <a:buSzTx/>
              <a:buFontTx/>
              <a:buNone/>
              <a:tabLst>
                <a:tab pos="5721350" algn="r"/>
              </a:tabLst>
            </a:pPr>
            <a:r>
              <a:rPr kumimoji="0" lang="en-US" altLang="en-US" sz="1400" b="0" i="1" u="sng" strike="noStrike" cap="none" normalizeH="0" baseline="0" dirty="0">
                <a:ln>
                  <a:noFill/>
                </a:ln>
                <a:effectLst/>
                <a:latin typeface="Cambria" panose="02040503050406030204" pitchFamily="18" charset="0"/>
                <a:ea typeface="Calibri" panose="020F0502020204030204" pitchFamily="34" charset="0"/>
                <a:cs typeface="Calibri" panose="020F0502020204030204" pitchFamily="34" charset="0"/>
                <a:hlinkClick r:id="rId20">
                  <a:extLst>
                    <a:ext uri="{A12FA001-AC4F-418D-AE19-62706E023703}">
                      <ahyp:hlinkClr xmlns:ahyp="http://schemas.microsoft.com/office/drawing/2018/hyperlinkcolor" val="tx"/>
                    </a:ext>
                  </a:extLst>
                </a:hlinkClick>
              </a:rPr>
              <a:t>5 Conclusion</a:t>
            </a:r>
            <a:endParaRPr kumimoji="0" lang="en-US" altLang="en-US" sz="1600" b="0" i="0" u="sng" strike="noStrike" cap="none" normalizeH="0" baseline="0" dirty="0">
              <a:ln>
                <a:noFill/>
              </a:ln>
              <a:effectLst/>
            </a:endParaRPr>
          </a:p>
        </p:txBody>
      </p:sp>
    </p:spTree>
    <p:extLst>
      <p:ext uri="{BB962C8B-B14F-4D97-AF65-F5344CB8AC3E}">
        <p14:creationId xmlns:p14="http://schemas.microsoft.com/office/powerpoint/2010/main" val="1627272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A6B4D-3EFF-B043-AA8C-4E2125FF2498}"/>
              </a:ext>
            </a:extLst>
          </p:cNvPr>
          <p:cNvSpPr>
            <a:spLocks noGrp="1"/>
          </p:cNvSpPr>
          <p:nvPr>
            <p:ph type="title"/>
          </p:nvPr>
        </p:nvSpPr>
        <p:spPr/>
        <p:txBody>
          <a:bodyPr/>
          <a:lstStyle/>
          <a:p>
            <a:r>
              <a:rPr lang="en-US" dirty="0"/>
              <a:t>1 Introduction</a:t>
            </a:r>
          </a:p>
        </p:txBody>
      </p:sp>
      <p:sp>
        <p:nvSpPr>
          <p:cNvPr id="3" name="Content Placeholder 2">
            <a:extLst>
              <a:ext uri="{FF2B5EF4-FFF2-40B4-BE49-F238E27FC236}">
                <a16:creationId xmlns:a16="http://schemas.microsoft.com/office/drawing/2014/main" id="{78081087-0B81-BB4F-906E-5279537A62BC}"/>
              </a:ext>
            </a:extLst>
          </p:cNvPr>
          <p:cNvSpPr>
            <a:spLocks noGrp="1"/>
          </p:cNvSpPr>
          <p:nvPr>
            <p:ph idx="1"/>
          </p:nvPr>
        </p:nvSpPr>
        <p:spPr/>
        <p:txBody>
          <a:bodyPr>
            <a:normAutofit fontScale="85000" lnSpcReduction="10000"/>
          </a:bodyPr>
          <a:lstStyle/>
          <a:p>
            <a:pPr marL="0" indent="0">
              <a:buNone/>
            </a:pPr>
            <a:r>
              <a:rPr lang="en-US" b="1" u="sng" dirty="0"/>
              <a:t>1.1 Background</a:t>
            </a:r>
            <a:endParaRPr lang="en-SG" dirty="0"/>
          </a:p>
          <a:p>
            <a:pPr>
              <a:lnSpc>
                <a:spcPct val="150000"/>
              </a:lnSpc>
            </a:pPr>
            <a:r>
              <a:rPr lang="en-US" sz="1800" dirty="0"/>
              <a:t>Climate change is no longer an issue that can be ignored. </a:t>
            </a:r>
          </a:p>
          <a:p>
            <a:pPr>
              <a:lnSpc>
                <a:spcPct val="150000"/>
              </a:lnSpc>
            </a:pPr>
            <a:r>
              <a:rPr lang="en-US" sz="1800" dirty="0"/>
              <a:t>The effects of Greenhouse emissions as a byproduct of modernization is known to be the main source of the problem. </a:t>
            </a:r>
          </a:p>
          <a:p>
            <a:pPr>
              <a:lnSpc>
                <a:spcPct val="150000"/>
              </a:lnSpc>
            </a:pPr>
            <a:r>
              <a:rPr lang="en-SG" sz="1800" dirty="0"/>
              <a:t>The Paris Agreement, </a:t>
            </a:r>
            <a:r>
              <a:rPr lang="fr-FR" sz="1800" i="1" dirty="0"/>
              <a:t>Accord de Paris</a:t>
            </a:r>
            <a:r>
              <a:rPr lang="en-SG" sz="1800" dirty="0"/>
              <a:t>The agreement within the </a:t>
            </a:r>
            <a:r>
              <a:rPr lang="en-SG" sz="1800" u="sng" dirty="0">
                <a:hlinkClick r:id="rId2" tooltip="United Nations Framework Convention on Climate Change"/>
              </a:rPr>
              <a:t>United Nations Framework Convention on Climate Change</a:t>
            </a:r>
            <a:r>
              <a:rPr lang="en-SG" sz="1800" dirty="0"/>
              <a:t> (UNFCCC) was signed in 2016. </a:t>
            </a:r>
          </a:p>
          <a:p>
            <a:pPr lvl="1">
              <a:lnSpc>
                <a:spcPct val="150000"/>
              </a:lnSpc>
            </a:pPr>
            <a:r>
              <a:rPr lang="en-SG" sz="1600" dirty="0"/>
              <a:t>a  long-term goal to keep the increase in global average temperature to well below 2°C above pre-industrial levels</a:t>
            </a:r>
          </a:p>
          <a:p>
            <a:pPr lvl="1">
              <a:lnSpc>
                <a:spcPct val="150000"/>
              </a:lnSpc>
            </a:pPr>
            <a:r>
              <a:rPr lang="en-SG" sz="1600" dirty="0"/>
              <a:t>to limit the increase to 1.5°C, since this would substantially reduce the risks and effects of climate change.</a:t>
            </a:r>
          </a:p>
          <a:p>
            <a:pPr>
              <a:lnSpc>
                <a:spcPct val="150000"/>
              </a:lnSpc>
            </a:pPr>
            <a:r>
              <a:rPr lang="en-SG" sz="1800" dirty="0"/>
              <a:t>detailed analysis using the abundant volume of data analysis is required to target areas of industry or lifestyle that can be changed in order to make significant impact.</a:t>
            </a:r>
          </a:p>
        </p:txBody>
      </p:sp>
    </p:spTree>
    <p:extLst>
      <p:ext uri="{BB962C8B-B14F-4D97-AF65-F5344CB8AC3E}">
        <p14:creationId xmlns:p14="http://schemas.microsoft.com/office/powerpoint/2010/main" val="18953727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934ED-BF66-624B-AE08-1B87F81983CC}"/>
              </a:ext>
            </a:extLst>
          </p:cNvPr>
          <p:cNvSpPr>
            <a:spLocks noGrp="1"/>
          </p:cNvSpPr>
          <p:nvPr>
            <p:ph type="title"/>
          </p:nvPr>
        </p:nvSpPr>
        <p:spPr/>
        <p:txBody>
          <a:bodyPr/>
          <a:lstStyle/>
          <a:p>
            <a:r>
              <a:rPr lang="en-US" dirty="0"/>
              <a:t>1 Introduction</a:t>
            </a:r>
          </a:p>
        </p:txBody>
      </p:sp>
      <p:sp>
        <p:nvSpPr>
          <p:cNvPr id="3" name="Content Placeholder 2">
            <a:extLst>
              <a:ext uri="{FF2B5EF4-FFF2-40B4-BE49-F238E27FC236}">
                <a16:creationId xmlns:a16="http://schemas.microsoft.com/office/drawing/2014/main" id="{C728EB78-3D90-2D4C-AC9D-3941729FFA5B}"/>
              </a:ext>
            </a:extLst>
          </p:cNvPr>
          <p:cNvSpPr>
            <a:spLocks noGrp="1"/>
          </p:cNvSpPr>
          <p:nvPr>
            <p:ph idx="1"/>
          </p:nvPr>
        </p:nvSpPr>
        <p:spPr/>
        <p:txBody>
          <a:bodyPr/>
          <a:lstStyle/>
          <a:p>
            <a:pPr marL="0" indent="0">
              <a:buNone/>
            </a:pPr>
            <a:r>
              <a:rPr lang="en-SG" b="1" dirty="0"/>
              <a:t>1.2 Aim</a:t>
            </a:r>
          </a:p>
          <a:p>
            <a:pPr marL="0" indent="0">
              <a:buNone/>
            </a:pPr>
            <a:endParaRPr lang="en-SG" dirty="0"/>
          </a:p>
          <a:p>
            <a:r>
              <a:rPr lang="en-SG" dirty="0"/>
              <a:t>use location data provided by Foursquare to determine the best locations for EV charging stations in the city of Singapore. </a:t>
            </a:r>
          </a:p>
          <a:p>
            <a:r>
              <a:rPr lang="en-SG" dirty="0"/>
              <a:t>Using location data from Oslo, Norway, analysis can be done to determine if there are determining factors that would make ideal locations. </a:t>
            </a:r>
          </a:p>
          <a:p>
            <a:r>
              <a:rPr lang="en-SG" dirty="0"/>
              <a:t>Used by governments, vehicle manufacturers as well as service providers to strategically plan for the coming disruption of transportation trends in different cities.</a:t>
            </a:r>
          </a:p>
          <a:p>
            <a:endParaRPr lang="en-US" dirty="0"/>
          </a:p>
        </p:txBody>
      </p:sp>
    </p:spTree>
    <p:extLst>
      <p:ext uri="{BB962C8B-B14F-4D97-AF65-F5344CB8AC3E}">
        <p14:creationId xmlns:p14="http://schemas.microsoft.com/office/powerpoint/2010/main" val="18007997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3E0EF-945B-8E4E-A940-3B276E57667A}"/>
              </a:ext>
            </a:extLst>
          </p:cNvPr>
          <p:cNvSpPr>
            <a:spLocks noGrp="1"/>
          </p:cNvSpPr>
          <p:nvPr>
            <p:ph type="title"/>
          </p:nvPr>
        </p:nvSpPr>
        <p:spPr/>
        <p:txBody>
          <a:bodyPr/>
          <a:lstStyle/>
          <a:p>
            <a:r>
              <a:rPr lang="en-US" dirty="0"/>
              <a:t>1 Introduction</a:t>
            </a:r>
          </a:p>
        </p:txBody>
      </p:sp>
      <p:sp>
        <p:nvSpPr>
          <p:cNvPr id="3" name="Content Placeholder 2">
            <a:extLst>
              <a:ext uri="{FF2B5EF4-FFF2-40B4-BE49-F238E27FC236}">
                <a16:creationId xmlns:a16="http://schemas.microsoft.com/office/drawing/2014/main" id="{B7624957-E061-8C40-84C9-B3AAC4A165FB}"/>
              </a:ext>
            </a:extLst>
          </p:cNvPr>
          <p:cNvSpPr>
            <a:spLocks noGrp="1"/>
          </p:cNvSpPr>
          <p:nvPr>
            <p:ph idx="1"/>
          </p:nvPr>
        </p:nvSpPr>
        <p:spPr/>
        <p:txBody>
          <a:bodyPr/>
          <a:lstStyle/>
          <a:p>
            <a:pPr marL="0" indent="0">
              <a:buNone/>
            </a:pPr>
            <a:r>
              <a:rPr lang="en-SG" b="1" dirty="0"/>
              <a:t>1.3 Data</a:t>
            </a:r>
          </a:p>
          <a:p>
            <a:pPr marL="0" indent="0">
              <a:buNone/>
            </a:pPr>
            <a:endParaRPr lang="en-SG" dirty="0"/>
          </a:p>
          <a:p>
            <a:r>
              <a:rPr lang="en-SG" dirty="0"/>
              <a:t>Location data will be obtained from Foursquare. </a:t>
            </a:r>
          </a:p>
          <a:p>
            <a:r>
              <a:rPr lang="en-SG" dirty="0"/>
              <a:t>The Singapore vehicle population number is obtained from </a:t>
            </a:r>
            <a:r>
              <a:rPr lang="en-SG" dirty="0" err="1"/>
              <a:t>data.gov.sg</a:t>
            </a:r>
            <a:endParaRPr lang="en-SG" dirty="0"/>
          </a:p>
          <a:p>
            <a:r>
              <a:rPr lang="en-SG" dirty="0"/>
              <a:t>Vehicle population data for the city of Oslo, Norway is obtained from Statistics Norway (</a:t>
            </a:r>
            <a:r>
              <a:rPr lang="en-SG" dirty="0" err="1"/>
              <a:t>ssb.no</a:t>
            </a:r>
            <a:r>
              <a:rPr lang="en-SG" dirty="0"/>
              <a:t>).</a:t>
            </a:r>
          </a:p>
        </p:txBody>
      </p:sp>
    </p:spTree>
    <p:extLst>
      <p:ext uri="{BB962C8B-B14F-4D97-AF65-F5344CB8AC3E}">
        <p14:creationId xmlns:p14="http://schemas.microsoft.com/office/powerpoint/2010/main" val="3057039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A01D9-AB77-5F4F-9DB5-9C03A2516760}"/>
              </a:ext>
            </a:extLst>
          </p:cNvPr>
          <p:cNvSpPr>
            <a:spLocks noGrp="1"/>
          </p:cNvSpPr>
          <p:nvPr>
            <p:ph type="title"/>
          </p:nvPr>
        </p:nvSpPr>
        <p:spPr>
          <a:xfrm>
            <a:off x="252918" y="1123837"/>
            <a:ext cx="3066751" cy="4601183"/>
          </a:xfrm>
        </p:spPr>
        <p:txBody>
          <a:bodyPr/>
          <a:lstStyle/>
          <a:p>
            <a:r>
              <a:rPr lang="en-US" dirty="0"/>
              <a:t>2 Methodology</a:t>
            </a:r>
          </a:p>
        </p:txBody>
      </p:sp>
      <p:sp>
        <p:nvSpPr>
          <p:cNvPr id="3" name="Content Placeholder 2">
            <a:extLst>
              <a:ext uri="{FF2B5EF4-FFF2-40B4-BE49-F238E27FC236}">
                <a16:creationId xmlns:a16="http://schemas.microsoft.com/office/drawing/2014/main" id="{5302B677-9C5E-124A-92D9-2DF0A5B345AF}"/>
              </a:ext>
            </a:extLst>
          </p:cNvPr>
          <p:cNvSpPr>
            <a:spLocks noGrp="1"/>
          </p:cNvSpPr>
          <p:nvPr>
            <p:ph idx="1"/>
          </p:nvPr>
        </p:nvSpPr>
        <p:spPr>
          <a:xfrm>
            <a:off x="3869268" y="447261"/>
            <a:ext cx="7315200" cy="5537487"/>
          </a:xfrm>
        </p:spPr>
        <p:txBody>
          <a:bodyPr>
            <a:normAutofit/>
          </a:bodyPr>
          <a:lstStyle/>
          <a:p>
            <a:r>
              <a:rPr lang="en-US" dirty="0"/>
              <a:t>Based on definition of our problem, factors that will influence our decisions are:</a:t>
            </a:r>
            <a:endParaRPr lang="en-SG" dirty="0"/>
          </a:p>
          <a:p>
            <a:pPr lvl="1"/>
            <a:r>
              <a:rPr lang="en-US" dirty="0"/>
              <a:t>number of existing petrol cars and electric cars there are both in Oslo, Norway as well as Singapore</a:t>
            </a:r>
            <a:endParaRPr lang="en-SG" dirty="0"/>
          </a:p>
          <a:p>
            <a:pPr lvl="1"/>
            <a:r>
              <a:rPr lang="en-US" dirty="0"/>
              <a:t>number of EV charging stations</a:t>
            </a:r>
            <a:endParaRPr lang="en-SG" dirty="0"/>
          </a:p>
          <a:p>
            <a:pPr lvl="1"/>
            <a:r>
              <a:rPr lang="en-US" dirty="0"/>
              <a:t>locations surrounding current EV Charging stations within Oslo</a:t>
            </a:r>
            <a:endParaRPr lang="en-SG" dirty="0"/>
          </a:p>
          <a:p>
            <a:pPr lvl="1"/>
            <a:r>
              <a:rPr lang="en-US" dirty="0"/>
              <a:t>clusters where EV charging stations can be placed in Singapore using supervised Machine Learning k-cluster algorithm.</a:t>
            </a:r>
            <a:endParaRPr lang="en-SG" dirty="0"/>
          </a:p>
          <a:p>
            <a:r>
              <a:rPr lang="en-US" dirty="0"/>
              <a:t>Following data sources will be needed to extract/generate the required information:</a:t>
            </a:r>
            <a:endParaRPr lang="en-SG" dirty="0"/>
          </a:p>
          <a:p>
            <a:pPr lvl="1"/>
            <a:r>
              <a:rPr lang="en-US" dirty="0"/>
              <a:t>number of EV charging stations and their type and location surrounding every charging station will be obtained using Foursquare API</a:t>
            </a:r>
            <a:endParaRPr lang="en-SG" dirty="0"/>
          </a:p>
          <a:p>
            <a:pPr lvl="1"/>
            <a:r>
              <a:rPr lang="en-US" dirty="0"/>
              <a:t>coordinates of charging stations using OpenStreetMap </a:t>
            </a:r>
            <a:r>
              <a:rPr lang="en-US" dirty="0" err="1"/>
              <a:t>Nominatim</a:t>
            </a:r>
            <a:r>
              <a:rPr lang="en-US" dirty="0"/>
              <a:t>: Search</a:t>
            </a:r>
            <a:endParaRPr lang="en-SG" dirty="0"/>
          </a:p>
        </p:txBody>
      </p:sp>
    </p:spTree>
    <p:extLst>
      <p:ext uri="{BB962C8B-B14F-4D97-AF65-F5344CB8AC3E}">
        <p14:creationId xmlns:p14="http://schemas.microsoft.com/office/powerpoint/2010/main" val="1174794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D6915-5CE1-9640-A8D4-4A66A91D580C}"/>
              </a:ext>
            </a:extLst>
          </p:cNvPr>
          <p:cNvSpPr>
            <a:spLocks noGrp="1"/>
          </p:cNvSpPr>
          <p:nvPr>
            <p:ph type="title"/>
          </p:nvPr>
        </p:nvSpPr>
        <p:spPr/>
        <p:txBody>
          <a:bodyPr/>
          <a:lstStyle/>
          <a:p>
            <a:r>
              <a:rPr lang="en-US" dirty="0"/>
              <a:t>3 Exploratory Data Analysis</a:t>
            </a:r>
          </a:p>
        </p:txBody>
      </p:sp>
      <p:sp>
        <p:nvSpPr>
          <p:cNvPr id="3" name="Content Placeholder 2">
            <a:extLst>
              <a:ext uri="{FF2B5EF4-FFF2-40B4-BE49-F238E27FC236}">
                <a16:creationId xmlns:a16="http://schemas.microsoft.com/office/drawing/2014/main" id="{DA5AEF03-3D74-D241-8859-F85635A88696}"/>
              </a:ext>
            </a:extLst>
          </p:cNvPr>
          <p:cNvSpPr>
            <a:spLocks noGrp="1"/>
          </p:cNvSpPr>
          <p:nvPr>
            <p:ph idx="1"/>
          </p:nvPr>
        </p:nvSpPr>
        <p:spPr>
          <a:xfrm>
            <a:off x="3640668" y="436887"/>
            <a:ext cx="7315200" cy="798790"/>
          </a:xfrm>
        </p:spPr>
        <p:txBody>
          <a:bodyPr>
            <a:normAutofit/>
          </a:bodyPr>
          <a:lstStyle/>
          <a:p>
            <a:pPr marL="0" indent="0">
              <a:buNone/>
            </a:pPr>
            <a:r>
              <a:rPr lang="en-US" sz="2400" dirty="0"/>
              <a:t>Car Population Singapore vs Oslo</a:t>
            </a:r>
            <a:endParaRPr lang="en-US" sz="2800" dirty="0"/>
          </a:p>
        </p:txBody>
      </p:sp>
      <p:pic>
        <p:nvPicPr>
          <p:cNvPr id="4" name="Picture 3">
            <a:extLst>
              <a:ext uri="{FF2B5EF4-FFF2-40B4-BE49-F238E27FC236}">
                <a16:creationId xmlns:a16="http://schemas.microsoft.com/office/drawing/2014/main" id="{D8037DFE-BB07-534B-AA62-9D52DC3AE1E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640668" y="1404475"/>
            <a:ext cx="7575293" cy="4728318"/>
          </a:xfrm>
          <a:prstGeom prst="rect">
            <a:avLst/>
          </a:prstGeom>
        </p:spPr>
      </p:pic>
    </p:spTree>
    <p:extLst>
      <p:ext uri="{BB962C8B-B14F-4D97-AF65-F5344CB8AC3E}">
        <p14:creationId xmlns:p14="http://schemas.microsoft.com/office/powerpoint/2010/main" val="1406061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12D15-3E84-CE45-B96A-E3CB6D1DFD0E}"/>
              </a:ext>
            </a:extLst>
          </p:cNvPr>
          <p:cNvSpPr>
            <a:spLocks noGrp="1"/>
          </p:cNvSpPr>
          <p:nvPr>
            <p:ph type="title"/>
          </p:nvPr>
        </p:nvSpPr>
        <p:spPr>
          <a:xfrm>
            <a:off x="252919" y="1123837"/>
            <a:ext cx="3076690" cy="4601183"/>
          </a:xfrm>
        </p:spPr>
        <p:txBody>
          <a:bodyPr/>
          <a:lstStyle/>
          <a:p>
            <a:r>
              <a:rPr lang="en-US" b="1" dirty="0"/>
              <a:t>3.2 Electric Vehicle charging stations and Venues, Oslo</a:t>
            </a:r>
            <a:br>
              <a:rPr lang="en-SG" b="1" dirty="0"/>
            </a:br>
            <a:endParaRPr lang="en-US" dirty="0"/>
          </a:p>
        </p:txBody>
      </p:sp>
      <p:sp>
        <p:nvSpPr>
          <p:cNvPr id="3" name="Content Placeholder 2">
            <a:extLst>
              <a:ext uri="{FF2B5EF4-FFF2-40B4-BE49-F238E27FC236}">
                <a16:creationId xmlns:a16="http://schemas.microsoft.com/office/drawing/2014/main" id="{003B0DF6-BB08-E440-A6D2-3CE449B60DBA}"/>
              </a:ext>
            </a:extLst>
          </p:cNvPr>
          <p:cNvSpPr>
            <a:spLocks noGrp="1"/>
          </p:cNvSpPr>
          <p:nvPr>
            <p:ph idx="1"/>
          </p:nvPr>
        </p:nvSpPr>
        <p:spPr>
          <a:xfrm>
            <a:off x="3798679" y="415918"/>
            <a:ext cx="7571686" cy="1423536"/>
          </a:xfrm>
        </p:spPr>
        <p:txBody>
          <a:bodyPr>
            <a:normAutofit fontScale="77500" lnSpcReduction="20000"/>
          </a:bodyPr>
          <a:lstStyle/>
          <a:p>
            <a:r>
              <a:rPr lang="en-US" dirty="0"/>
              <a:t>In Oslo, there 200 known EV charging stations (EVCS) as compared to Singapore’s 24. </a:t>
            </a:r>
          </a:p>
          <a:p>
            <a:r>
              <a:rPr lang="en-US" dirty="0"/>
              <a:t>not surprising given that these stations cater to the needs of the far greater number of electric cars in their city.</a:t>
            </a:r>
          </a:p>
          <a:p>
            <a:r>
              <a:rPr lang="en-US" dirty="0"/>
              <a:t>Mapping current EVCS in Oslo and the locations surrounding it would give us a visual representation of how the stations are spread out or strategically placed.</a:t>
            </a:r>
            <a:endParaRPr lang="en-SG" dirty="0"/>
          </a:p>
          <a:p>
            <a:endParaRPr lang="en-SG" dirty="0"/>
          </a:p>
        </p:txBody>
      </p:sp>
      <p:pic>
        <p:nvPicPr>
          <p:cNvPr id="4" name="Picture 3">
            <a:extLst>
              <a:ext uri="{FF2B5EF4-FFF2-40B4-BE49-F238E27FC236}">
                <a16:creationId xmlns:a16="http://schemas.microsoft.com/office/drawing/2014/main" id="{31F37D35-7578-8349-A571-EAB95525C614}"/>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798679" y="1839454"/>
            <a:ext cx="7661137" cy="4602628"/>
          </a:xfrm>
          <a:prstGeom prst="rect">
            <a:avLst/>
          </a:prstGeom>
        </p:spPr>
      </p:pic>
    </p:spTree>
    <p:extLst>
      <p:ext uri="{BB962C8B-B14F-4D97-AF65-F5344CB8AC3E}">
        <p14:creationId xmlns:p14="http://schemas.microsoft.com/office/powerpoint/2010/main" val="34997263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12D15-3E84-CE45-B96A-E3CB6D1DFD0E}"/>
              </a:ext>
            </a:extLst>
          </p:cNvPr>
          <p:cNvSpPr>
            <a:spLocks noGrp="1"/>
          </p:cNvSpPr>
          <p:nvPr>
            <p:ph type="title"/>
          </p:nvPr>
        </p:nvSpPr>
        <p:spPr>
          <a:xfrm>
            <a:off x="252919" y="1123837"/>
            <a:ext cx="3076690" cy="4601183"/>
          </a:xfrm>
        </p:spPr>
        <p:txBody>
          <a:bodyPr/>
          <a:lstStyle/>
          <a:p>
            <a:r>
              <a:rPr lang="en-US" b="1" dirty="0"/>
              <a:t>3.3 Electric Vehicle charging stations and Venues, Singapore</a:t>
            </a:r>
            <a:br>
              <a:rPr lang="en-SG" b="1" dirty="0"/>
            </a:br>
            <a:endParaRPr lang="en-US" dirty="0"/>
          </a:p>
        </p:txBody>
      </p:sp>
      <p:sp>
        <p:nvSpPr>
          <p:cNvPr id="3" name="Content Placeholder 2">
            <a:extLst>
              <a:ext uri="{FF2B5EF4-FFF2-40B4-BE49-F238E27FC236}">
                <a16:creationId xmlns:a16="http://schemas.microsoft.com/office/drawing/2014/main" id="{003B0DF6-BB08-E440-A6D2-3CE449B60DBA}"/>
              </a:ext>
            </a:extLst>
          </p:cNvPr>
          <p:cNvSpPr>
            <a:spLocks noGrp="1"/>
          </p:cNvSpPr>
          <p:nvPr>
            <p:ph idx="1"/>
          </p:nvPr>
        </p:nvSpPr>
        <p:spPr>
          <a:xfrm>
            <a:off x="3798679" y="415918"/>
            <a:ext cx="7571686" cy="1423536"/>
          </a:xfrm>
        </p:spPr>
        <p:txBody>
          <a:bodyPr>
            <a:normAutofit fontScale="92500" lnSpcReduction="20000"/>
          </a:bodyPr>
          <a:lstStyle/>
          <a:p>
            <a:r>
              <a:rPr lang="en-US" dirty="0"/>
              <a:t>map of Singapore neighborhoods and the relevant venues surrounding them. </a:t>
            </a:r>
          </a:p>
          <a:p>
            <a:r>
              <a:rPr lang="en-US" dirty="0"/>
              <a:t>The spots in red are the current EV charging stations in Singapore. </a:t>
            </a:r>
          </a:p>
          <a:p>
            <a:r>
              <a:rPr lang="en-US" dirty="0"/>
              <a:t>Majority are from a single car sharing electric vehicle </a:t>
            </a:r>
            <a:r>
              <a:rPr lang="en-US" dirty="0" err="1"/>
              <a:t>BlueSG</a:t>
            </a:r>
            <a:r>
              <a:rPr lang="en-US" dirty="0"/>
              <a:t> to serve customers who use the company’s vehicle and services</a:t>
            </a:r>
            <a:r>
              <a:rPr lang="en-SG" dirty="0"/>
              <a:t> </a:t>
            </a:r>
          </a:p>
        </p:txBody>
      </p:sp>
      <p:pic>
        <p:nvPicPr>
          <p:cNvPr id="4" name="Picture 3">
            <a:extLst>
              <a:ext uri="{FF2B5EF4-FFF2-40B4-BE49-F238E27FC236}">
                <a16:creationId xmlns:a16="http://schemas.microsoft.com/office/drawing/2014/main" id="{31F37D35-7578-8349-A571-EAB95525C614}"/>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3798679" y="1839454"/>
            <a:ext cx="7661137" cy="4602628"/>
          </a:xfrm>
          <a:prstGeom prst="rect">
            <a:avLst/>
          </a:prstGeom>
        </p:spPr>
      </p:pic>
    </p:spTree>
    <p:extLst>
      <p:ext uri="{BB962C8B-B14F-4D97-AF65-F5344CB8AC3E}">
        <p14:creationId xmlns:p14="http://schemas.microsoft.com/office/powerpoint/2010/main" val="2903242630"/>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Frame</Template>
  <TotalTime>48</TotalTime>
  <Words>1371</Words>
  <Application>Microsoft Macintosh PowerPoint</Application>
  <PresentationFormat>Widescreen</PresentationFormat>
  <Paragraphs>143</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Cambria</vt:lpstr>
      <vt:lpstr>Corbel</vt:lpstr>
      <vt:lpstr>Wingdings 2</vt:lpstr>
      <vt:lpstr>Frame</vt:lpstr>
      <vt:lpstr>The Battle of Neighborhoods The Electric Vehicle City</vt:lpstr>
      <vt:lpstr>Content Page</vt:lpstr>
      <vt:lpstr>1 Introduction</vt:lpstr>
      <vt:lpstr>1 Introduction</vt:lpstr>
      <vt:lpstr>1 Introduction</vt:lpstr>
      <vt:lpstr>2 Methodology</vt:lpstr>
      <vt:lpstr>3 Exploratory Data Analysis</vt:lpstr>
      <vt:lpstr>3.2 Electric Vehicle charging stations and Venues, Oslo </vt:lpstr>
      <vt:lpstr>3.3 Electric Vehicle charging stations and Venues, Singapore </vt:lpstr>
      <vt:lpstr>4 Predictive Modelling </vt:lpstr>
      <vt:lpstr>4.1 Oslo Venue Analyzation</vt:lpstr>
      <vt:lpstr>4.1 Oslo Venue Visualisation</vt:lpstr>
      <vt:lpstr>4.1.1 Oslo Clusters</vt:lpstr>
      <vt:lpstr>4.1.1 Oslo Clusters</vt:lpstr>
      <vt:lpstr>4.2 Singapore Venue Analysis and Visualisation</vt:lpstr>
      <vt:lpstr>4.2.1 Singapore Cluster</vt:lpstr>
      <vt:lpstr>4.2.1 Singapore Cluster</vt:lpstr>
      <vt:lpstr>5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 The Electric Vehicle City</dc:title>
  <dc:creator>MUHAMMAD DANISH B ABDULLAH</dc:creator>
  <cp:lastModifiedBy>MUHAMMAD DANISH B ABDULLAH</cp:lastModifiedBy>
  <cp:revision>23</cp:revision>
  <dcterms:created xsi:type="dcterms:W3CDTF">2019-09-29T14:15:45Z</dcterms:created>
  <dcterms:modified xsi:type="dcterms:W3CDTF">2019-09-29T15:03:49Z</dcterms:modified>
</cp:coreProperties>
</file>

<file path=docProps/thumbnail.jpeg>
</file>